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7"/>
  </p:notesMasterIdLst>
  <p:handoutMasterIdLst>
    <p:handoutMasterId r:id="rId78"/>
  </p:handoutMasterIdLst>
  <p:sldIdLst>
    <p:sldId id="271" r:id="rId7"/>
    <p:sldId id="272" r:id="rId8"/>
    <p:sldId id="370" r:id="rId9"/>
    <p:sldId id="464" r:id="rId10"/>
    <p:sldId id="439" r:id="rId11"/>
    <p:sldId id="447" r:id="rId12"/>
    <p:sldId id="441" r:id="rId13"/>
    <p:sldId id="451" r:id="rId14"/>
    <p:sldId id="469" r:id="rId15"/>
    <p:sldId id="401" r:id="rId16"/>
    <p:sldId id="403" r:id="rId17"/>
    <p:sldId id="406" r:id="rId18"/>
    <p:sldId id="470" r:id="rId19"/>
    <p:sldId id="444" r:id="rId20"/>
    <p:sldId id="445" r:id="rId21"/>
    <p:sldId id="446" r:id="rId22"/>
    <p:sldId id="452" r:id="rId23"/>
    <p:sldId id="453" r:id="rId24"/>
    <p:sldId id="454" r:id="rId25"/>
    <p:sldId id="458" r:id="rId26"/>
    <p:sldId id="471" r:id="rId27"/>
    <p:sldId id="472" r:id="rId28"/>
    <p:sldId id="473" r:id="rId29"/>
    <p:sldId id="474" r:id="rId30"/>
    <p:sldId id="460" r:id="rId31"/>
    <p:sldId id="461" r:id="rId32"/>
    <p:sldId id="468" r:id="rId33"/>
    <p:sldId id="355" r:id="rId34"/>
    <p:sldId id="465" r:id="rId35"/>
    <p:sldId id="338" r:id="rId36"/>
    <p:sldId id="425" r:id="rId37"/>
    <p:sldId id="427" r:id="rId38"/>
    <p:sldId id="429" r:id="rId39"/>
    <p:sldId id="430" r:id="rId40"/>
    <p:sldId id="434" r:id="rId41"/>
    <p:sldId id="436" r:id="rId42"/>
    <p:sldId id="437" r:id="rId43"/>
    <p:sldId id="342" r:id="rId44"/>
    <p:sldId id="352" r:id="rId45"/>
    <p:sldId id="363" r:id="rId46"/>
    <p:sldId id="368" r:id="rId47"/>
    <p:sldId id="364" r:id="rId48"/>
    <p:sldId id="341" r:id="rId49"/>
    <p:sldId id="365" r:id="rId50"/>
    <p:sldId id="408" r:id="rId51"/>
    <p:sldId id="366" r:id="rId52"/>
    <p:sldId id="358" r:id="rId53"/>
    <p:sldId id="357" r:id="rId54"/>
    <p:sldId id="360" r:id="rId55"/>
    <p:sldId id="367" r:id="rId56"/>
    <p:sldId id="466" r:id="rId57"/>
    <p:sldId id="409" r:id="rId58"/>
    <p:sldId id="412" r:id="rId59"/>
    <p:sldId id="415" r:id="rId60"/>
    <p:sldId id="418" r:id="rId61"/>
    <p:sldId id="475" r:id="rId62"/>
    <p:sldId id="481" r:id="rId63"/>
    <p:sldId id="482" r:id="rId64"/>
    <p:sldId id="483" r:id="rId65"/>
    <p:sldId id="485" r:id="rId66"/>
    <p:sldId id="476" r:id="rId67"/>
    <p:sldId id="410" r:id="rId68"/>
    <p:sldId id="423" r:id="rId69"/>
    <p:sldId id="424" r:id="rId70"/>
    <p:sldId id="463" r:id="rId71"/>
    <p:sldId id="462" r:id="rId72"/>
    <p:sldId id="371" r:id="rId73"/>
    <p:sldId id="372" r:id="rId74"/>
    <p:sldId id="373" r:id="rId75"/>
    <p:sldId id="306" r:id="rId76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61" d="100"/>
          <a:sy n="61" d="100"/>
        </p:scale>
        <p:origin x="-104" y="-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544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22/03/15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22/03/15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ata.ignf.fr/def/geometri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geofla" TargetMode="External"/><Relationship Id="rId4" Type="http://schemas.openxmlformats.org/officeDocument/2006/relationships/hyperlink" Target="http://data.ign.fr/top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df.insee.fr/sparq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://wiki.dbpedia.org/Dataset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iki.dbpedia.org/Dataset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ata.uk.gov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ata.lirmm.fr/ontologies/char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w3.org/2003/06/sw-vocab-status/ns%23:term_status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hyperlink" Target="http://purl.org/NET/rdflicense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mementoweb.org/guide/rfc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.org/TR/ld-b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Linked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679197"/>
              </p:ext>
            </p:extLst>
          </p:nvPr>
        </p:nvGraphicFramePr>
        <p:xfrm>
          <a:off x="611560" y="1125538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5" y="3887812"/>
            <a:ext cx="5194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</a:t>
            </a:r>
            <a:r>
              <a:rPr lang="es-ES" dirty="0"/>
              <a:t>Lambert 93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668563"/>
              </p:ext>
            </p:extLst>
          </p:nvPr>
        </p:nvGraphicFramePr>
        <p:xfrm>
          <a:off x="323850" y="1798555"/>
          <a:ext cx="8296667" cy="424801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12966"/>
                <a:gridCol w="1612966"/>
                <a:gridCol w="1556185"/>
                <a:gridCol w="144309"/>
                <a:gridCol w="1612966"/>
                <a:gridCol w="144309"/>
                <a:gridCol w="1612966"/>
              </a:tblGrid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WGS 84 to Lambert 93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Tools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Output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Latitude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X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Y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9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Geo Converter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43.700594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1044752.61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6298403.61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337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err="1">
                          <a:effectLst/>
                        </a:rPr>
                        <a:t>Circé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1044752.20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6298404.17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318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1044752.61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6298403.61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Lambert 93 to WGS 84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Tools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Output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X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Y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Latitude (DD)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Geo Converter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1044752.61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6298403.61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43.700594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7.277959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2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Circé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43.700589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7.277964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9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43.700594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41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UTM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03068"/>
              </p:ext>
            </p:extLst>
          </p:nvPr>
        </p:nvGraphicFramePr>
        <p:xfrm>
          <a:off x="466725" y="1916113"/>
          <a:ext cx="8131175" cy="423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Documento" r:id="rId3" imgW="5575300" imgH="3149600" progId="Word.Document.12">
                  <p:embed/>
                </p:oleObj>
              </mc:Choice>
              <mc:Fallback>
                <p:oleObj name="Documento" r:id="rId3" imgW="5575300" imgH="31496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916113"/>
                        <a:ext cx="8131175" cy="423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28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>
                <a:latin typeface="Eurostile LT Std" charset="0"/>
              </a:rPr>
              <a:t>Domain specific ontologies</a:t>
            </a:r>
          </a:p>
          <a:p>
            <a:pPr lvl="1"/>
            <a:r>
              <a:rPr lang="en-US">
                <a:latin typeface="Eurostile LT Std" charset="0"/>
              </a:rPr>
              <a:t>One ontology per subdomain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>
                <a:latin typeface="Eurostile LT Std" charset="0"/>
              </a:rPr>
              <a:t>Interconnected ontologies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(by explicit semantic e.g. </a:t>
            </a:r>
            <a:r>
              <a:rPr lang="en-US">
                <a:latin typeface="Courier New" charset="0"/>
                <a:cs typeface="Courier New" charset="0"/>
              </a:rPr>
              <a:t>owl:imports</a:t>
            </a:r>
            <a:r>
              <a:rPr lang="en-US">
                <a:latin typeface="Eurostile LT Std" charset="0"/>
              </a:rPr>
              <a:t>)</a:t>
            </a:r>
          </a:p>
          <a:p>
            <a:pPr lvl="1"/>
            <a:r>
              <a:rPr lang="en-US">
                <a:latin typeface="Eurostile LT Std" charset="0"/>
              </a:rPr>
              <a:t>UK (OS) – ES (GeoLinkedData)</a:t>
            </a:r>
            <a:endParaRPr lang="en-US" sz="2800">
              <a:latin typeface="Eurostile LT Std" charset="0"/>
            </a:endParaRPr>
          </a:p>
          <a:p>
            <a:r>
              <a:rPr lang="en-US" sz="2700">
                <a:latin typeface="Eurostile LT Std" charset="0"/>
              </a:rPr>
              <a:t>Some richer ontologies created by </a:t>
            </a:r>
            <a:br>
              <a:rPr lang="en-US" sz="2700">
                <a:latin typeface="Eurostile LT Std" charset="0"/>
              </a:rPr>
            </a:br>
            <a:r>
              <a:rPr lang="en-US" sz="270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>
                <a:latin typeface="Eurostile LT Std" charset="0"/>
              </a:rPr>
              <a:t>LinkedGeoData:</a:t>
            </a:r>
            <a:r>
              <a:rPr lang="en-US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>
                <a:latin typeface="Eurostile LT Std" charset="0"/>
              </a:rPr>
              <a:t>GeOnto:</a:t>
            </a:r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Geometry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vocabulary modeling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 </a:t>
            </a:r>
            <a:r>
              <a:rPr lang="en-US" sz="2000" dirty="0" err="1" smtClean="0">
                <a:latin typeface="Eurostile LT Std" charset="0"/>
              </a:rPr>
              <a:t>NeoGeo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 err="1" smtClean="0">
                <a:latin typeface="Eurostile LT Std" charset="0"/>
              </a:rPr>
              <a:t>GeoSPARQL</a:t>
            </a:r>
            <a:endParaRPr lang="en-US" sz="2000" i="1" dirty="0">
              <a:latin typeface="Eurostile LT Std" charset="0"/>
            </a:endParaRPr>
          </a:p>
          <a:p>
            <a:r>
              <a:rPr lang="en-US" sz="2400" dirty="0">
                <a:latin typeface="Eurostile LT Std" charset="0"/>
              </a:rPr>
              <a:t>Features 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1043608" y="1341562"/>
            <a:ext cx="7849567" cy="3167558"/>
            <a:chOff x="1043608" y="1341562"/>
            <a:chExt cx="7849567" cy="3167558"/>
          </a:xfrm>
        </p:grpSpPr>
        <p:sp>
          <p:nvSpPr>
            <p:cNvPr id="7" name="Rectangle 10"/>
            <p:cNvSpPr/>
            <p:nvPr/>
          </p:nvSpPr>
          <p:spPr>
            <a:xfrm>
              <a:off x="1043608" y="2636813"/>
              <a:ext cx="3312368" cy="432048"/>
            </a:xfrm>
            <a:prstGeom prst="rect">
              <a:avLst/>
            </a:prstGeom>
            <a:noFill/>
            <a:ln w="57150"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égende encadrée 2 11"/>
            <p:cNvSpPr/>
            <p:nvPr/>
          </p:nvSpPr>
          <p:spPr>
            <a:xfrm>
              <a:off x="6156871" y="1341562"/>
              <a:ext cx="2736304" cy="3167558"/>
            </a:xfrm>
            <a:prstGeom prst="borderCallout2">
              <a:avLst>
                <a:gd name="adj1" fmla="val 36213"/>
                <a:gd name="adj2" fmla="val -6087"/>
                <a:gd name="adj3" fmla="val 34273"/>
                <a:gd name="adj4" fmla="val -18164"/>
                <a:gd name="adj5" fmla="val 53942"/>
                <a:gd name="adj6" fmla="val -65959"/>
              </a:avLst>
            </a:prstGeom>
            <a:noFill/>
            <a:ln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To be extended with: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Structured geometries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Keep compatibility with 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GeoSparql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(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wktLiteral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 property for associating anything to a geometry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 property for associating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geometries to one given CRS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Vocabulary for Geometry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3"/>
              </a:rPr>
              <a:t>http://data.ignf.fr/def</a:t>
            </a:r>
            <a:r>
              <a:rPr lang="en-US" sz="2000" dirty="0" smtClean="0">
                <a:hlinkClick r:id="rId3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5" name="ZoneTexte 3"/>
          <p:cNvSpPr txBox="1"/>
          <p:nvPr/>
        </p:nvSpPr>
        <p:spPr>
          <a:xfrm>
            <a:off x="900113" y="2265834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Geo-vocabularies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Marcador de contenido 5" descr="vocabs-ign.pdf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0" b="8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Datalift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: A tool for publishing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LinkedData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0" r="-29550"/>
          <a:stretch>
            <a:fillRect/>
          </a:stretch>
        </p:blipFill>
        <p:spPr>
          <a:xfrm>
            <a:off x="2662237" y="1751608"/>
            <a:ext cx="7705725" cy="4557712"/>
          </a:xfrm>
        </p:spPr>
      </p:pic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n-lt"/>
              </a:rPr>
              <a:t>A SET of modular tools for “lifting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GEOFLA®: French Administrative Dataset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units</a:t>
            </a:r>
          </a:p>
          <a:p>
            <a:endParaRPr lang="es-ES" dirty="0"/>
          </a:p>
        </p:txBody>
      </p:sp>
      <p:grpSp>
        <p:nvGrpSpPr>
          <p:cNvPr id="8" name="Agrupar 7"/>
          <p:cNvGrpSpPr/>
          <p:nvPr/>
        </p:nvGrpSpPr>
        <p:grpSpPr>
          <a:xfrm>
            <a:off x="35496" y="1844824"/>
            <a:ext cx="4234307" cy="4394061"/>
            <a:chOff x="35496" y="1622069"/>
            <a:chExt cx="4234307" cy="4394061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622069"/>
              <a:ext cx="3289397" cy="296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35" y="3017004"/>
              <a:ext cx="3323968" cy="29991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7590"/>
            <a:ext cx="3928914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5"/>
          <p:cNvSpPr txBox="1"/>
          <p:nvPr/>
        </p:nvSpPr>
        <p:spPr>
          <a:xfrm>
            <a:off x="5148064" y="314096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Geofla</a:t>
            </a:r>
            <a:r>
              <a:rPr lang="en-US" sz="1400" dirty="0" smtClean="0"/>
              <a:t> metadata on CRS</a:t>
            </a:r>
          </a:p>
          <a:p>
            <a:pPr algn="ctr"/>
            <a:r>
              <a:rPr lang="en-US" sz="1000" i="1" dirty="0" smtClean="0"/>
              <a:t>http://</a:t>
            </a:r>
            <a:r>
              <a:rPr lang="en-US" sz="1000" i="1" dirty="0" err="1" smtClean="0"/>
              <a:t>professionnels.ign.fr</a:t>
            </a:r>
            <a:r>
              <a:rPr lang="en-US" sz="1000" i="1" dirty="0" smtClean="0"/>
              <a:t>/sites/default/files/DC_GEOFLA_1-1.pdf</a:t>
            </a:r>
            <a:endParaRPr lang="en-US" sz="1000" i="1" dirty="0"/>
          </a:p>
        </p:txBody>
      </p:sp>
      <p:sp>
        <p:nvSpPr>
          <p:cNvPr id="14" name="ZoneTexte 7"/>
          <p:cNvSpPr txBox="1"/>
          <p:nvPr/>
        </p:nvSpPr>
        <p:spPr>
          <a:xfrm>
            <a:off x="4146900" y="447286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Licence</a:t>
            </a:r>
            <a:endParaRPr lang="en-US" dirty="0"/>
          </a:p>
        </p:txBody>
      </p:sp>
      <p:pic>
        <p:nvPicPr>
          <p:cNvPr id="15" name="Marcador de contenido 9" descr="tasksProjectDatalif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0" r="-2228"/>
          <a:stretch/>
        </p:blipFill>
        <p:spPr bwMode="auto">
          <a:xfrm>
            <a:off x="6695849" y="3602633"/>
            <a:ext cx="1872208" cy="275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Reference </a:t>
            </a:r>
            <a:r>
              <a:rPr lang="en-US" dirty="0" err="1" smtClean="0"/>
              <a:t>Geodata</a:t>
            </a:r>
            <a:r>
              <a:rPr lang="en-US" dirty="0" smtClean="0"/>
              <a:t>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56" name="Tabla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61249"/>
              </p:ext>
            </p:extLst>
          </p:nvPr>
        </p:nvGraphicFramePr>
        <p:xfrm>
          <a:off x="900113" y="2466189"/>
          <a:ext cx="6912247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2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23, 252 (communes)</a:t>
                      </a:r>
                      <a:r>
                        <a:rPr lang="en-US" sz="1800" baseline="0" dirty="0" smtClean="0"/>
                        <a:t> 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" name="CuadroTexto 56"/>
          <p:cNvSpPr txBox="1"/>
          <p:nvPr/>
        </p:nvSpPr>
        <p:spPr>
          <a:xfrm>
            <a:off x="467544" y="1100643"/>
            <a:ext cx="858440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s-ES" sz="2200" b="1" dirty="0" err="1" smtClean="0">
                <a:latin typeface="+mn-lt"/>
              </a:rPr>
              <a:t>Geofla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200" b="1" dirty="0" err="1" smtClean="0">
                <a:latin typeface="+mn-lt"/>
              </a:rPr>
              <a:t>dataset</a:t>
            </a:r>
            <a:r>
              <a:rPr lang="es-ES" sz="2200" b="1" dirty="0" smtClean="0">
                <a:latin typeface="+mn-lt"/>
              </a:rPr>
              <a:t>: </a:t>
            </a:r>
            <a:r>
              <a:rPr lang="es-ES" sz="2200" b="1" dirty="0" err="1" smtClean="0">
                <a:latin typeface="+mn-lt"/>
              </a:rPr>
              <a:t>Features</a:t>
            </a:r>
            <a:r>
              <a:rPr lang="es-ES" sz="2200" b="1" dirty="0" smtClean="0">
                <a:latin typeface="+mn-lt"/>
              </a:rPr>
              <a:t> are of </a:t>
            </a:r>
            <a:r>
              <a:rPr lang="es-ES" sz="2200" b="1" dirty="0" err="1" smtClean="0">
                <a:latin typeface="+mn-lt"/>
              </a:rPr>
              <a:t>type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400" dirty="0" smtClean="0">
                <a:latin typeface="+mn-lt"/>
                <a:hlinkClick r:id="rId3"/>
              </a:rPr>
              <a:t>http://data.ign.fr/geofla</a:t>
            </a:r>
            <a:endParaRPr lang="es-ES" sz="2400" dirty="0" smtClean="0">
              <a:latin typeface="+mn-lt"/>
            </a:endParaRPr>
          </a:p>
          <a:p>
            <a:pPr marL="342900" indent="-342900">
              <a:buFont typeface="Wingdings" charset="2"/>
              <a:buChar char="§"/>
            </a:pPr>
            <a:r>
              <a:rPr lang="es-ES" sz="2200" b="1" dirty="0" smtClean="0">
                <a:latin typeface="+mn-lt"/>
              </a:rPr>
              <a:t>French </a:t>
            </a:r>
            <a:r>
              <a:rPr lang="es-ES" sz="2200" b="1" dirty="0" err="1" smtClean="0">
                <a:latin typeface="+mn-lt"/>
              </a:rPr>
              <a:t>Gazetteer</a:t>
            </a:r>
            <a:r>
              <a:rPr lang="es-ES" sz="2200" b="1" dirty="0" smtClean="0">
                <a:latin typeface="+mn-lt"/>
              </a:rPr>
              <a:t>: </a:t>
            </a:r>
            <a:r>
              <a:rPr lang="es-ES" sz="2200" b="1" dirty="0" err="1" smtClean="0">
                <a:latin typeface="+mn-lt"/>
              </a:rPr>
              <a:t>Features</a:t>
            </a:r>
            <a:r>
              <a:rPr lang="es-ES" sz="2200" b="1" dirty="0" smtClean="0">
                <a:latin typeface="+mn-lt"/>
              </a:rPr>
              <a:t> are of </a:t>
            </a:r>
            <a:r>
              <a:rPr lang="es-ES" sz="2200" b="1" dirty="0" err="1" smtClean="0">
                <a:latin typeface="+mn-lt"/>
              </a:rPr>
              <a:t>type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200" b="1" dirty="0" smtClean="0">
                <a:latin typeface="+mn-lt"/>
                <a:hlinkClick r:id="rId4"/>
              </a:rPr>
              <a:t>http://data.ign.fr/topo</a:t>
            </a:r>
            <a:r>
              <a:rPr lang="es-ES" sz="2200" b="1" dirty="0" smtClean="0">
                <a:latin typeface="+mn-lt"/>
              </a:rPr>
              <a:t> </a:t>
            </a:r>
          </a:p>
          <a:p>
            <a:r>
              <a:rPr lang="es-ES" sz="2200" b="1" dirty="0" smtClean="0">
                <a:latin typeface="+mn-lt"/>
              </a:rPr>
              <a:t>(</a:t>
            </a:r>
            <a:r>
              <a:rPr lang="es-ES" sz="2200" b="1" dirty="0" err="1" smtClean="0">
                <a:latin typeface="+mn-lt"/>
              </a:rPr>
              <a:t>GeOnto</a:t>
            </a:r>
            <a:r>
              <a:rPr lang="es-ES" sz="2200" b="1" dirty="0" smtClean="0">
                <a:latin typeface="+mn-lt"/>
              </a:rPr>
              <a:t>++)</a:t>
            </a:r>
            <a:endParaRPr lang="es-ES" sz="2200" b="1" dirty="0">
              <a:latin typeface="+mn-lt"/>
            </a:endParaRPr>
          </a:p>
          <a:p>
            <a:r>
              <a:rPr lang="es-ES" sz="2400" dirty="0" smtClean="0">
                <a:latin typeface="+mn-lt"/>
              </a:rPr>
              <a:t> </a:t>
            </a:r>
            <a:endParaRPr lang="es-E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95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4"/>
              </a:rPr>
              <a:t>DBPedia</a:t>
            </a:r>
            <a:r>
              <a:rPr lang="en-US" sz="2400" dirty="0" smtClean="0"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Why visualizations matter?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1125538"/>
            <a:ext cx="8893175" cy="5111774"/>
          </a:xfrm>
        </p:spPr>
        <p:txBody>
          <a:bodyPr/>
          <a:lstStyle/>
          <a:p>
            <a:r>
              <a:rPr lang="es-ES" b="0" dirty="0" err="1" smtClean="0"/>
              <a:t>Many</a:t>
            </a:r>
            <a:r>
              <a:rPr lang="es-ES" b="0" dirty="0" smtClean="0"/>
              <a:t> </a:t>
            </a:r>
            <a:r>
              <a:rPr lang="es-ES" b="0" dirty="0" err="1" smtClean="0"/>
              <a:t>structured</a:t>
            </a:r>
            <a:r>
              <a:rPr lang="es-ES" b="0" dirty="0" smtClean="0"/>
              <a:t> </a:t>
            </a:r>
            <a:r>
              <a:rPr lang="es-ES" b="0" dirty="0" err="1" smtClean="0"/>
              <a:t>datasets</a:t>
            </a:r>
            <a:r>
              <a:rPr lang="es-ES" b="0" dirty="0" smtClean="0"/>
              <a:t> are </a:t>
            </a:r>
            <a:r>
              <a:rPr lang="es-ES" b="0" dirty="0" err="1" smtClean="0"/>
              <a:t>now</a:t>
            </a:r>
            <a:r>
              <a:rPr lang="es-ES" b="0" dirty="0" smtClean="0"/>
              <a:t> </a:t>
            </a:r>
            <a:r>
              <a:rPr lang="es-ES" b="0" dirty="0" err="1" smtClean="0"/>
              <a:t>available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the</a:t>
            </a:r>
            <a:r>
              <a:rPr lang="es-ES" b="0" dirty="0" smtClean="0"/>
              <a:t> Web (</a:t>
            </a:r>
            <a:r>
              <a:rPr lang="es-ES" sz="2400" b="0" dirty="0" err="1" smtClean="0"/>
              <a:t>e.g</a:t>
            </a:r>
            <a:r>
              <a:rPr lang="es-ES" sz="2400" b="0" dirty="0" smtClean="0"/>
              <a:t>., </a:t>
            </a:r>
            <a:r>
              <a:rPr lang="es-ES" sz="2400" b="0" dirty="0" smtClean="0">
                <a:hlinkClick r:id="rId3"/>
              </a:rPr>
              <a:t>3 </a:t>
            </a:r>
            <a:r>
              <a:rPr lang="es-ES" sz="2400" b="0" dirty="0" err="1" smtClean="0">
                <a:hlinkClick r:id="rId3"/>
              </a:rPr>
              <a:t>billions</a:t>
            </a:r>
            <a:r>
              <a:rPr lang="es-ES" sz="2400" b="0" dirty="0" smtClean="0">
                <a:hlinkClick r:id="rId3"/>
              </a:rPr>
              <a:t> of Triples </a:t>
            </a:r>
            <a:r>
              <a:rPr lang="es-ES" sz="2400" b="0" dirty="0" err="1" smtClean="0">
                <a:hlinkClick r:id="rId3"/>
              </a:rPr>
              <a:t>for</a:t>
            </a:r>
            <a:r>
              <a:rPr lang="es-ES" sz="2400" b="0" dirty="0" smtClean="0">
                <a:hlinkClick r:id="rId3"/>
              </a:rPr>
              <a:t> </a:t>
            </a:r>
            <a:r>
              <a:rPr lang="es-ES" sz="2400" b="0" dirty="0" err="1" smtClean="0">
                <a:hlinkClick r:id="rId3"/>
              </a:rPr>
              <a:t>Dbpedia</a:t>
            </a:r>
            <a:r>
              <a:rPr lang="es-ES" sz="2400" b="0" dirty="0" smtClean="0">
                <a:hlinkClick r:id="rId3"/>
              </a:rPr>
              <a:t> 2014 </a:t>
            </a:r>
            <a:r>
              <a:rPr lang="es-ES" sz="2400" b="0" dirty="0" err="1" smtClean="0"/>
              <a:t>release</a:t>
            </a:r>
            <a:r>
              <a:rPr lang="es-ES" b="0" dirty="0" smtClean="0"/>
              <a:t>)</a:t>
            </a:r>
          </a:p>
          <a:p>
            <a:r>
              <a:rPr lang="es-ES" b="0" dirty="0" smtClean="0"/>
              <a:t>RDF </a:t>
            </a:r>
            <a:r>
              <a:rPr lang="es-ES" b="0" dirty="0" err="1" smtClean="0"/>
              <a:t>is</a:t>
            </a:r>
            <a:r>
              <a:rPr lang="es-ES" b="0" dirty="0" smtClean="0"/>
              <a:t> </a:t>
            </a:r>
            <a:r>
              <a:rPr lang="es-ES" b="0" dirty="0" err="1" smtClean="0"/>
              <a:t>not</a:t>
            </a:r>
            <a:r>
              <a:rPr lang="es-ES" b="0" dirty="0" smtClean="0"/>
              <a:t> </a:t>
            </a:r>
            <a:r>
              <a:rPr lang="es-ES" b="0" dirty="0" err="1" smtClean="0"/>
              <a:t>what</a:t>
            </a:r>
            <a:r>
              <a:rPr lang="es-ES" b="0" dirty="0" smtClean="0"/>
              <a:t> </a:t>
            </a:r>
            <a:r>
              <a:rPr lang="es-ES" b="0" dirty="0" err="1" smtClean="0"/>
              <a:t>we</a:t>
            </a:r>
            <a:r>
              <a:rPr lang="es-ES" b="0" dirty="0" smtClean="0"/>
              <a:t> show </a:t>
            </a:r>
            <a:r>
              <a:rPr lang="es-ES" b="0" dirty="0" err="1" smtClean="0"/>
              <a:t>to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 </a:t>
            </a:r>
          </a:p>
          <a:p>
            <a:r>
              <a:rPr lang="es-ES" dirty="0" err="1" smtClean="0"/>
              <a:t>InfoVis</a:t>
            </a:r>
            <a:r>
              <a:rPr lang="es-ES" dirty="0" smtClean="0"/>
              <a:t> </a:t>
            </a:r>
            <a:r>
              <a:rPr lang="es-ES" dirty="0" err="1" smtClean="0"/>
              <a:t>community</a:t>
            </a:r>
            <a:r>
              <a:rPr lang="es-ES" dirty="0" smtClean="0"/>
              <a:t> </a:t>
            </a:r>
            <a:r>
              <a:rPr lang="es-ES" b="0" dirty="0" smtClean="0"/>
              <a:t>has </a:t>
            </a:r>
            <a:r>
              <a:rPr lang="es-ES" b="0" dirty="0" err="1" smtClean="0"/>
              <a:t>mature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and </a:t>
            </a:r>
            <a:r>
              <a:rPr lang="es-ES" b="0" dirty="0" err="1" smtClean="0"/>
              <a:t>studies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visualizing</a:t>
            </a:r>
            <a:r>
              <a:rPr lang="es-ES" b="0" dirty="0" smtClean="0"/>
              <a:t> </a:t>
            </a:r>
            <a:r>
              <a:rPr lang="es-ES" b="0" dirty="0" err="1" smtClean="0"/>
              <a:t>information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Triples are </a:t>
            </a:r>
            <a:r>
              <a:rPr lang="es-ES" dirty="0" err="1" smtClean="0"/>
              <a:t>good</a:t>
            </a:r>
            <a:r>
              <a:rPr lang="es-ES" b="0" dirty="0" smtClean="0"/>
              <a:t>, </a:t>
            </a:r>
            <a:r>
              <a:rPr lang="es-ES" b="0" dirty="0" err="1" smtClean="0"/>
              <a:t>but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</a:t>
            </a:r>
            <a:r>
              <a:rPr lang="es-ES" b="0" dirty="0" smtClean="0"/>
              <a:t> be </a:t>
            </a:r>
            <a:r>
              <a:rPr lang="es-ES" dirty="0" smtClean="0">
                <a:solidFill>
                  <a:srgbClr val="72BFC5"/>
                </a:solidFill>
              </a:rPr>
              <a:t>“</a:t>
            </a:r>
            <a:r>
              <a:rPr lang="es-ES" dirty="0" err="1" smtClean="0">
                <a:solidFill>
                  <a:srgbClr val="72BFC5"/>
                </a:solidFill>
              </a:rPr>
              <a:t>beautiful</a:t>
            </a:r>
            <a:r>
              <a:rPr lang="es-ES" dirty="0" smtClean="0">
                <a:solidFill>
                  <a:srgbClr val="72BFC5"/>
                </a:solidFill>
              </a:rPr>
              <a:t>” </a:t>
            </a:r>
            <a:r>
              <a:rPr lang="es-ES" b="0" dirty="0" err="1" smtClean="0"/>
              <a:t>for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In </a:t>
            </a:r>
            <a:r>
              <a:rPr lang="es-ES" b="0" dirty="0" err="1" smtClean="0"/>
              <a:t>the</a:t>
            </a:r>
            <a:r>
              <a:rPr lang="es-ES" b="0" dirty="0" smtClean="0"/>
              <a:t> era of “</a:t>
            </a:r>
            <a:r>
              <a:rPr lang="es-ES" b="0" i="1" dirty="0" err="1" smtClean="0"/>
              <a:t>structured</a:t>
            </a:r>
            <a:r>
              <a:rPr lang="es-ES" b="0" i="1" dirty="0" smtClean="0"/>
              <a:t> </a:t>
            </a:r>
            <a:r>
              <a:rPr lang="es-ES" b="0" i="1" dirty="0" err="1" smtClean="0"/>
              <a:t>big</a:t>
            </a:r>
            <a:r>
              <a:rPr lang="es-ES" b="0" i="1" dirty="0" smtClean="0"/>
              <a:t> data</a:t>
            </a:r>
            <a:r>
              <a:rPr lang="es-ES" b="0" dirty="0" smtClean="0"/>
              <a:t>”, </a:t>
            </a:r>
            <a:r>
              <a:rPr lang="es-ES" b="0" dirty="0" err="1" smtClean="0"/>
              <a:t>we</a:t>
            </a:r>
            <a:r>
              <a:rPr lang="es-ES" b="0" dirty="0" smtClean="0"/>
              <a:t> </a:t>
            </a:r>
            <a:r>
              <a:rPr lang="es-ES" b="0" dirty="0" err="1" smtClean="0"/>
              <a:t>also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</a:t>
            </a:r>
            <a:r>
              <a:rPr lang="es-ES" b="0" dirty="0" err="1" smtClean="0"/>
              <a:t>for</a:t>
            </a:r>
            <a:r>
              <a:rPr lang="es-ES" b="0" dirty="0" smtClean="0"/>
              <a:t> Web – </a:t>
            </a:r>
            <a:r>
              <a:rPr lang="es-ES" b="0" dirty="0" err="1" smtClean="0"/>
              <a:t>based</a:t>
            </a:r>
            <a:r>
              <a:rPr lang="es-ES" b="0" dirty="0" smtClean="0"/>
              <a:t> visual </a:t>
            </a:r>
            <a:r>
              <a:rPr lang="es-ES" b="0" dirty="0" err="1" smtClean="0"/>
              <a:t>analysis</a:t>
            </a:r>
            <a:r>
              <a:rPr lang="es-ES" b="0" dirty="0" smtClean="0"/>
              <a:t> and </a:t>
            </a:r>
            <a:r>
              <a:rPr lang="es-ES" b="0" dirty="0" err="1" smtClean="0"/>
              <a:t>reporting</a:t>
            </a:r>
            <a:r>
              <a:rPr lang="es-ES" b="0" dirty="0"/>
              <a:t>.</a:t>
            </a:r>
            <a:r>
              <a:rPr lang="es-ES" b="0" dirty="0" smtClean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Goal and Scenarios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439366"/>
          </a:xfrm>
        </p:spPr>
        <p:txBody>
          <a:bodyPr/>
          <a:lstStyle/>
          <a:p>
            <a:pPr algn="just">
              <a:defRPr/>
            </a:pPr>
            <a:r>
              <a:rPr lang="en-US" sz="2400" dirty="0" smtClean="0"/>
              <a:t>Goal: Describe common patterns of visualization applications from Government Data Portals to make them reusable and interoperable</a:t>
            </a:r>
          </a:p>
          <a:p>
            <a:pPr marL="0" indent="0">
              <a:buNone/>
              <a:defRPr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311603" y="2564904"/>
            <a:ext cx="8642350" cy="367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u="sng" dirty="0" smtClean="0"/>
              <a:t>Use case 1</a:t>
            </a:r>
            <a:r>
              <a:rPr lang="en-US" dirty="0" smtClean="0"/>
              <a:t>: “</a:t>
            </a:r>
            <a:r>
              <a:rPr lang="en-US" b="0" i="1" dirty="0" smtClean="0"/>
              <a:t>Give me applications in Government Linked Data platforms in the domain of taxes</a:t>
            </a:r>
            <a:r>
              <a:rPr lang="en-US" dirty="0" smtClean="0"/>
              <a:t>”</a:t>
            </a:r>
          </a:p>
          <a:p>
            <a:r>
              <a:rPr lang="en-US" u="sng" dirty="0" smtClean="0"/>
              <a:t>Use case 2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Find me apps running on Android in </a:t>
            </a:r>
            <a:r>
              <a:rPr lang="en-US" b="0" i="1" dirty="0" smtClean="0">
                <a:hlinkClick r:id="rId3"/>
              </a:rPr>
              <a:t>data.uk.gov</a:t>
            </a:r>
            <a:r>
              <a:rPr lang="en-US" b="0" i="1" dirty="0" smtClean="0"/>
              <a:t> for finding the nearest drugstores</a:t>
            </a:r>
            <a:r>
              <a:rPr lang="en-US" b="0" dirty="0" smtClean="0"/>
              <a:t>”</a:t>
            </a:r>
          </a:p>
          <a:p>
            <a:r>
              <a:rPr lang="en-US" u="sng" dirty="0" smtClean="0"/>
              <a:t>Use case 3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How many free or inexpensive applications are available using US datasets in Health and Insurance domains</a:t>
            </a:r>
            <a:r>
              <a:rPr lang="en-US" b="0" dirty="0" smtClean="0"/>
              <a:t>”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9516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</a:t>
            </a:r>
            <a:r>
              <a:rPr lang="en-US" dirty="0" smtClean="0"/>
              <a:t>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1052736"/>
            <a:ext cx="8028439" cy="5256584"/>
            <a:chOff x="438559" y="196207"/>
            <a:chExt cx="9644177" cy="5621737"/>
          </a:xfrm>
        </p:grpSpPr>
        <p:grpSp>
          <p:nvGrpSpPr>
            <p:cNvPr id="9" name="Group 8"/>
            <p:cNvGrpSpPr/>
            <p:nvPr/>
          </p:nvGrpSpPr>
          <p:grpSpPr>
            <a:xfrm>
              <a:off x="438559" y="264922"/>
              <a:ext cx="7898002" cy="5553022"/>
              <a:chOff x="438559" y="264922"/>
              <a:chExt cx="7898002" cy="555302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1"/>
                <a:ext cx="1653507" cy="2254742"/>
                <a:chOff x="2894705" y="1241041"/>
                <a:chExt cx="1653507" cy="22547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1"/>
                  <a:ext cx="1653507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0" y="1556791"/>
                  <a:ext cx="1638182" cy="1938992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084168" y="4293096"/>
                <a:ext cx="1584176" cy="1500132"/>
                <a:chOff x="2987824" y="1249015"/>
                <a:chExt cx="1584176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87824" y="1249015"/>
                  <a:ext cx="1584176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87824" y="1548818"/>
                  <a:ext cx="1584176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763687" y="4317812"/>
                <a:ext cx="1424302" cy="1500132"/>
                <a:chOff x="2987823" y="1249015"/>
                <a:chExt cx="1424302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987823" y="1249015"/>
                  <a:ext cx="1424301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987824" y="1548818"/>
                  <a:ext cx="1424301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38559" y="1659399"/>
                <a:ext cx="1507144" cy="769705"/>
                <a:chOff x="2814823" y="1063590"/>
                <a:chExt cx="1507144" cy="7697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814823" y="1063590"/>
                  <a:ext cx="1507144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814823" y="1371630"/>
                  <a:ext cx="1507144" cy="46166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1" y="2160575"/>
                <a:ext cx="1325774" cy="36571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761811">
                <a:off x="1993961" y="2052408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475838" y="3495783"/>
                <a:ext cx="1773198" cy="82202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016211">
                <a:off x="2454319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068127" y="2526287"/>
                <a:ext cx="1808129" cy="176680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2640315">
                <a:off x="5518949" y="331304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068127" y="2287482"/>
                <a:ext cx="1612250" cy="2388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1206037">
                <a:off x="5274653" y="2175731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</a:t>
            </a:r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of </a:t>
            </a:r>
            <a:r>
              <a:rPr lang="en-US" dirty="0" smtClean="0"/>
              <a:t>DVIA </a:t>
            </a:r>
          </a:p>
          <a:p>
            <a:pPr lvl="1">
              <a:defRPr/>
            </a:pPr>
            <a:r>
              <a:rPr lang="en-US" dirty="0" smtClean="0"/>
              <a:t>Scrap and reconcile data from apps contests:</a:t>
            </a:r>
            <a:br>
              <a:rPr lang="en-US" dirty="0" smtClean="0"/>
            </a:br>
            <a:r>
              <a:rPr lang="en-US" dirty="0" smtClean="0"/>
              <a:t>see the upcoming catalog from </a:t>
            </a:r>
            <a:r>
              <a:rPr lang="en-US" dirty="0" smtClean="0">
                <a:hlinkClick r:id="rId3"/>
              </a:rPr>
              <a:t>Apps4Europe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</a:t>
            </a:r>
            <a:r>
              <a:rPr lang="en-US" dirty="0" err="1" smtClean="0">
                <a:hlinkClick r:id="rId4"/>
              </a:rPr>
              <a:t>Wordpress</a:t>
            </a:r>
            <a:r>
              <a:rPr lang="en-US" dirty="0" smtClean="0">
                <a:hlinkClick r:id="rId4"/>
              </a:rPr>
              <a:t> </a:t>
            </a:r>
            <a:r>
              <a:rPr lang="en-US" dirty="0" smtClean="0"/>
              <a:t>uses DVIA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0312" y="980728"/>
            <a:ext cx="1512168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Disambiguating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4" y="1628800"/>
            <a:ext cx="4579916" cy="4228065"/>
          </a:xfrm>
        </p:spPr>
      </p:pic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latin typeface="Arial" charset="0"/>
                <a:ea typeface="+mj-ea"/>
              </a:rPr>
              <a:t>Scenario: 7th Arrondissement of Paris</a:t>
            </a:r>
            <a:endParaRPr lang="fr-FR" dirty="0">
              <a:ea typeface="+mj-ea"/>
            </a:endParaRPr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>
          <a:xfrm>
            <a:off x="179388" y="1257300"/>
            <a:ext cx="8642350" cy="4895850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  <a:p>
            <a:pPr marL="57150" indent="0">
              <a:buFont typeface="Wingdings" pitchFamily="2" charset="2"/>
              <a:buNone/>
              <a:defRPr/>
            </a:pPr>
            <a:r>
              <a:rPr lang="fr-FR" dirty="0" smtClean="0">
                <a:ea typeface="+mn-ea"/>
              </a:rPr>
              <a:t/>
            </a:r>
            <a:br>
              <a:rPr lang="fr-FR" dirty="0" smtClean="0">
                <a:ea typeface="+mn-ea"/>
              </a:rPr>
            </a:br>
            <a:endParaRPr lang="fr-FR" dirty="0" smtClean="0">
              <a:solidFill>
                <a:srgbClr val="000000"/>
              </a:solidFill>
              <a:latin typeface="Arial" pitchFamily="34" charset="0"/>
              <a:ea typeface="+mn-ea"/>
            </a:endParaRPr>
          </a:p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</p:txBody>
      </p:sp>
      <p:pic>
        <p:nvPicPr>
          <p:cNvPr id="2048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5133975" y="1947863"/>
            <a:ext cx="4779963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29" y="3245600"/>
            <a:ext cx="4038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Oval 8"/>
          <p:cNvSpPr>
            <a:spLocks noChangeArrowheads="1"/>
          </p:cNvSpPr>
          <p:nvPr/>
        </p:nvSpPr>
        <p:spPr bwMode="auto">
          <a:xfrm>
            <a:off x="1462088" y="4922838"/>
            <a:ext cx="1079500" cy="6127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2048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06173">
            <a:off x="101600" y="919163"/>
            <a:ext cx="6831013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E4E405B3-994B-904B-A179-4E26856D336E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9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/>
              <a:t>Deontic logic 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LIVE Framework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*all* 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67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68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69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55518</TotalTime>
  <Words>5944</Words>
  <Application>Microsoft Macintosh PowerPoint</Application>
  <PresentationFormat>Presentación en pantalla (4:3)</PresentationFormat>
  <Paragraphs>988</Paragraphs>
  <Slides>70</Slides>
  <Notes>49</Notes>
  <HiddenSlides>0</HiddenSlides>
  <MMClips>0</MMClips>
  <ScaleCrop>false</ScaleCrop>
  <HeadingPairs>
    <vt:vector size="6" baseType="variant">
      <vt:variant>
        <vt:lpstr>Tema</vt:lpstr>
      </vt:variant>
      <vt:variant>
        <vt:i4>6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7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Documento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Scenario: 7th Arrondissement of Paris</vt:lpstr>
      <vt:lpstr>GeoData on the LOD Cloud</vt:lpstr>
      <vt:lpstr>French IGN- Reference Geodata</vt:lpstr>
      <vt:lpstr>Coordinate Reference Systems (CRS)</vt:lpstr>
      <vt:lpstr>Current Tooling and Limitations</vt:lpstr>
      <vt:lpstr>Developing a REST converter service</vt:lpstr>
      <vt:lpstr>Implementation - Evaluation</vt:lpstr>
      <vt:lpstr>Implementation - Evaluation</vt:lpstr>
      <vt:lpstr>Vocabularies for Modeling Features (1/2)</vt:lpstr>
      <vt:lpstr>Vocabularies for Modeling Features (2/2)</vt:lpstr>
      <vt:lpstr>Modeling Geometry </vt:lpstr>
      <vt:lpstr>Reusing Existing Ontologies (GeOnto)</vt:lpstr>
      <vt:lpstr>Aligning GeOnto with existing Ontologies</vt:lpstr>
      <vt:lpstr>Alignment Process (GeoNames)– Results</vt:lpstr>
      <vt:lpstr>CheckList for vocabulary modeling</vt:lpstr>
      <vt:lpstr>Vocabulary for Geometry</vt:lpstr>
      <vt:lpstr>Associating CRS to Geometries</vt:lpstr>
      <vt:lpstr>Overview of the Geo-vocabularies</vt:lpstr>
      <vt:lpstr>Datalift: A tool for publishing LinkedData</vt:lpstr>
      <vt:lpstr>GEOFLA®: French Administrative Dataset</vt:lpstr>
      <vt:lpstr>French Reference Geodata Mappings</vt:lpstr>
      <vt:lpstr>French Open Addresses in RDF Mappings</vt:lpstr>
      <vt:lpstr>Contribution to the LOD Cloud (FrLOD)</vt:lpstr>
      <vt:lpstr>Part Two</vt:lpstr>
      <vt:lpstr>Why visualizations matter?</vt:lpstr>
      <vt:lpstr>Goal and Scenarios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LIVE Framework</vt:lpstr>
      <vt:lpstr>The Logic</vt:lpstr>
      <vt:lpstr>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676</cp:revision>
  <cp:lastPrinted>2012-03-20T09:35:21Z</cp:lastPrinted>
  <dcterms:created xsi:type="dcterms:W3CDTF">2011-10-20T08:47:25Z</dcterms:created>
  <dcterms:modified xsi:type="dcterms:W3CDTF">2015-03-24T21:56:09Z</dcterms:modified>
  <cp:category>Linked Data;IGN;geodata</cp:category>
</cp:coreProperties>
</file>